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sldIdLst>
    <p:sldId id="379" r:id="rId5"/>
    <p:sldId id="394" r:id="rId6"/>
    <p:sldId id="333" r:id="rId7"/>
    <p:sldId id="392" r:id="rId8"/>
    <p:sldId id="314" r:id="rId9"/>
    <p:sldId id="317" r:id="rId10"/>
    <p:sldId id="395" r:id="rId11"/>
    <p:sldId id="318" r:id="rId12"/>
    <p:sldId id="404" r:id="rId13"/>
    <p:sldId id="402" r:id="rId14"/>
    <p:sldId id="406" r:id="rId15"/>
    <p:sldId id="405" r:id="rId16"/>
  </p:sldIdLst>
  <p:sldSz cx="12192000" cy="6858000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ijn Loogman" initials="SL" lastIdx="2" clrIdx="0">
    <p:extLst>
      <p:ext uri="{19B8F6BF-5375-455C-9EA6-DF929625EA0E}">
        <p15:presenceInfo xmlns:p15="http://schemas.microsoft.com/office/powerpoint/2012/main" userId="S::S.Loogman@amersfoort.nl::d97655df-bd98-448f-93f2-cfef43a5d76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FE0"/>
    <a:srgbClr val="B63E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E8B9EE-96E9-4419-7BC6-D84622FE154A}" v="127" dt="2024-02-28T08:25:13.572"/>
    <p1510:client id="{60294F16-89EC-1483-0CD5-0325141FB767}" v="54" dt="2024-02-28T14:21:57.132"/>
    <p1510:client id="{85581679-AD63-2875-8DD3-EB9143BF6BF2}" v="525" dt="2024-02-26T14:42:50.2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3792" autoAdjust="0"/>
  </p:normalViewPr>
  <p:slideViewPr>
    <p:cSldViewPr snapToGrid="0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6F0D07-AA6F-440D-B992-382B062FE2CA}" type="datetimeFigureOut">
              <a:rPr lang="nl-NL" smtClean="0"/>
              <a:t>05-03-2024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C3644-F62B-4A98-BF12-878365B776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2100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C3644-F62B-4A98-BF12-878365B77604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39135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C3644-F62B-4A98-BF12-878365B77604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55613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C3644-F62B-4A98-BF12-878365B77604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60838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C3644-F62B-4A98-BF12-878365B77604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7477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C3644-F62B-4A98-BF12-878365B77604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4914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College ziet economie als doel maar ook als middel om andere doelen te bereiken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C3644-F62B-4A98-BF12-878365B77604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7038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C3644-F62B-4A98-BF12-878365B77604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15015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C3644-F62B-4A98-BF12-878365B77604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2055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C3644-F62B-4A98-BF12-878365B77604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9228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3767D7-919E-41C0-9175-6EB48C49F133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50794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C3644-F62B-4A98-BF12-878365B77604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83934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C3644-F62B-4A98-BF12-878365B77604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935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CCF1DE20-A006-C044-982A-93913D5D7AC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3429000"/>
          </a:xfrm>
          <a:custGeom>
            <a:avLst/>
            <a:gdLst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1068257 w 12192000"/>
              <a:gd name="connsiteY3" fmla="*/ 3429000 h 3429000"/>
              <a:gd name="connsiteX4" fmla="*/ 1084580 w 12192000"/>
              <a:gd name="connsiteY4" fmla="*/ 3267075 h 3429000"/>
              <a:gd name="connsiteX5" fmla="*/ 0 w 12192000"/>
              <a:gd name="connsiteY5" fmla="*/ 2182495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3429000"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1068257" y="3429000"/>
                </a:lnTo>
                <a:lnTo>
                  <a:pt x="1084580" y="3267075"/>
                </a:lnTo>
                <a:cubicBezTo>
                  <a:pt x="1084580" y="2668078"/>
                  <a:pt x="598997" y="2182495"/>
                  <a:pt x="0" y="218249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latin typeface="Helvetica" pitchFamily="2" charset="0"/>
              </a:defRPr>
            </a:lvl1pPr>
          </a:lstStyle>
          <a:p>
            <a:r>
              <a:rPr lang="nl-NL"/>
              <a:t>Afbeelding</a:t>
            </a:r>
          </a:p>
        </p:txBody>
      </p:sp>
      <p:sp>
        <p:nvSpPr>
          <p:cNvPr id="10" name="Vrije vorm 9">
            <a:extLst>
              <a:ext uri="{FF2B5EF4-FFF2-40B4-BE49-F238E27FC236}">
                <a16:creationId xmlns:a16="http://schemas.microsoft.com/office/drawing/2014/main" id="{1CC8B0D7-F5EC-CB45-8DE6-3CC0547B4F24}"/>
              </a:ext>
            </a:extLst>
          </p:cNvPr>
          <p:cNvSpPr/>
          <p:nvPr userDrawn="1"/>
        </p:nvSpPr>
        <p:spPr>
          <a:xfrm>
            <a:off x="0" y="2182495"/>
            <a:ext cx="1084580" cy="2169160"/>
          </a:xfrm>
          <a:custGeom>
            <a:avLst/>
            <a:gdLst>
              <a:gd name="connsiteX0" fmla="*/ 0 w 1084580"/>
              <a:gd name="connsiteY0" fmla="*/ 0 h 2169160"/>
              <a:gd name="connsiteX1" fmla="*/ 1084580 w 1084580"/>
              <a:gd name="connsiteY1" fmla="*/ 1084580 h 2169160"/>
              <a:gd name="connsiteX2" fmla="*/ 0 w 1084580"/>
              <a:gd name="connsiteY2" fmla="*/ 2169160 h 2169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4580" h="2169160">
                <a:moveTo>
                  <a:pt x="0" y="0"/>
                </a:moveTo>
                <a:cubicBezTo>
                  <a:pt x="598997" y="0"/>
                  <a:pt x="1084580" y="485583"/>
                  <a:pt x="1084580" y="1084580"/>
                </a:cubicBezTo>
                <a:cubicBezTo>
                  <a:pt x="1084580" y="1683577"/>
                  <a:pt x="598997" y="2169160"/>
                  <a:pt x="0" y="216916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16" name="Vrije vorm 15">
            <a:extLst>
              <a:ext uri="{FF2B5EF4-FFF2-40B4-BE49-F238E27FC236}">
                <a16:creationId xmlns:a16="http://schemas.microsoft.com/office/drawing/2014/main" id="{3D1CCDA1-501C-5044-904A-31F965229F2D}"/>
              </a:ext>
            </a:extLst>
          </p:cNvPr>
          <p:cNvSpPr/>
          <p:nvPr userDrawn="1"/>
        </p:nvSpPr>
        <p:spPr>
          <a:xfrm>
            <a:off x="0" y="3429000"/>
            <a:ext cx="12192000" cy="3210339"/>
          </a:xfrm>
          <a:custGeom>
            <a:avLst/>
            <a:gdLst>
              <a:gd name="connsiteX0" fmla="*/ 1068257 w 12192000"/>
              <a:gd name="connsiteY0" fmla="*/ 0 h 3210339"/>
              <a:gd name="connsiteX1" fmla="*/ 12192000 w 12192000"/>
              <a:gd name="connsiteY1" fmla="*/ 0 h 3210339"/>
              <a:gd name="connsiteX2" fmla="*/ 12192000 w 12192000"/>
              <a:gd name="connsiteY2" fmla="*/ 2533650 h 3210339"/>
              <a:gd name="connsiteX3" fmla="*/ 10752139 w 12192000"/>
              <a:gd name="connsiteY3" fmla="*/ 2533650 h 3210339"/>
              <a:gd name="connsiteX4" fmla="*/ 10752138 w 12192000"/>
              <a:gd name="connsiteY4" fmla="*/ 2533649 h 3210339"/>
              <a:gd name="connsiteX5" fmla="*/ 10752137 w 12192000"/>
              <a:gd name="connsiteY5" fmla="*/ 2533650 h 3210339"/>
              <a:gd name="connsiteX6" fmla="*/ 10750550 w 12192000"/>
              <a:gd name="connsiteY6" fmla="*/ 2533650 h 3210339"/>
              <a:gd name="connsiteX7" fmla="*/ 10750550 w 12192000"/>
              <a:gd name="connsiteY7" fmla="*/ 2536392 h 3210339"/>
              <a:gd name="connsiteX8" fmla="*/ 10360294 w 12192000"/>
              <a:gd name="connsiteY8" fmla="*/ 3210339 h 3210339"/>
              <a:gd name="connsiteX9" fmla="*/ 0 w 12192000"/>
              <a:gd name="connsiteY9" fmla="*/ 3210339 h 3210339"/>
              <a:gd name="connsiteX10" fmla="*/ 0 w 12192000"/>
              <a:gd name="connsiteY10" fmla="*/ 922655 h 3210339"/>
              <a:gd name="connsiteX11" fmla="*/ 1062545 w 12192000"/>
              <a:gd name="connsiteY11" fmla="*/ 56656 h 3210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3210339">
                <a:moveTo>
                  <a:pt x="1068257" y="0"/>
                </a:moveTo>
                <a:lnTo>
                  <a:pt x="12192000" y="0"/>
                </a:lnTo>
                <a:lnTo>
                  <a:pt x="12192000" y="2533650"/>
                </a:lnTo>
                <a:lnTo>
                  <a:pt x="10752139" y="2533650"/>
                </a:lnTo>
                <a:lnTo>
                  <a:pt x="10752138" y="2533649"/>
                </a:lnTo>
                <a:lnTo>
                  <a:pt x="10752137" y="2533650"/>
                </a:lnTo>
                <a:lnTo>
                  <a:pt x="10750550" y="2533650"/>
                </a:lnTo>
                <a:lnTo>
                  <a:pt x="10750550" y="2536392"/>
                </a:lnTo>
                <a:lnTo>
                  <a:pt x="10360294" y="3210339"/>
                </a:lnTo>
                <a:lnTo>
                  <a:pt x="0" y="3210339"/>
                </a:lnTo>
                <a:lnTo>
                  <a:pt x="0" y="922655"/>
                </a:lnTo>
                <a:cubicBezTo>
                  <a:pt x="524123" y="922655"/>
                  <a:pt x="961412" y="550881"/>
                  <a:pt x="1062545" y="5665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/>
          </a:p>
        </p:txBody>
      </p:sp>
      <p:pic>
        <p:nvPicPr>
          <p:cNvPr id="18" name="Afbeelding 17" descr="Afbeelding met klok&#10;&#10;Automatisch gegenereerde beschrijving">
            <a:extLst>
              <a:ext uri="{FF2B5EF4-FFF2-40B4-BE49-F238E27FC236}">
                <a16:creationId xmlns:a16="http://schemas.microsoft.com/office/drawing/2014/main" id="{B115E76E-83C3-3A4B-B16C-4149542A52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950084" y="6029615"/>
            <a:ext cx="1066116" cy="707736"/>
          </a:xfrm>
          <a:prstGeom prst="rect">
            <a:avLst/>
          </a:prstGeom>
        </p:spPr>
      </p:pic>
      <p:sp>
        <p:nvSpPr>
          <p:cNvPr id="22" name="Tijdelijke aanduiding voor tekst 21">
            <a:extLst>
              <a:ext uri="{FF2B5EF4-FFF2-40B4-BE49-F238E27FC236}">
                <a16:creationId xmlns:a16="http://schemas.microsoft.com/office/drawing/2014/main" id="{B1481E75-3903-E547-8851-5FF3FA7FDF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58031" y="3934471"/>
            <a:ext cx="7082013" cy="6939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lvl="0"/>
            <a:r>
              <a:rPr lang="nl-NL"/>
              <a:t>Titel eventueel over twee regels</a:t>
            </a:r>
          </a:p>
        </p:txBody>
      </p:sp>
      <p:sp>
        <p:nvSpPr>
          <p:cNvPr id="26" name="Tijdelijke aanduiding voor tekst 21">
            <a:extLst>
              <a:ext uri="{FF2B5EF4-FFF2-40B4-BE49-F238E27FC236}">
                <a16:creationId xmlns:a16="http://schemas.microsoft.com/office/drawing/2014/main" id="{537BD292-95A3-E840-8900-ACDFE9BD809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58031" y="4794759"/>
            <a:ext cx="7082013" cy="6939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FontTx/>
              <a:buNone/>
              <a:defRPr sz="1200" b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lvl="0"/>
            <a:r>
              <a:rPr lang="nl-NL"/>
              <a:t>Plaats hier eventueel </a:t>
            </a:r>
            <a:r>
              <a:rPr lang="nl-NL" err="1"/>
              <a:t>subkop</a:t>
            </a:r>
            <a:r>
              <a:rPr lang="nl-NL"/>
              <a:t> of datum</a:t>
            </a:r>
          </a:p>
        </p:txBody>
      </p:sp>
      <p:pic>
        <p:nvPicPr>
          <p:cNvPr id="28" name="Afbeelding 27" descr="Afbeelding met tekening&#10;&#10;Automatisch gegenereerde beschrijving">
            <a:extLst>
              <a:ext uri="{FF2B5EF4-FFF2-40B4-BE49-F238E27FC236}">
                <a16:creationId xmlns:a16="http://schemas.microsoft.com/office/drawing/2014/main" id="{F96E8E22-9085-104F-9B33-500C02CFAD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7154" y="6279383"/>
            <a:ext cx="1282231" cy="25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366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Vrije vorm 17">
            <a:extLst>
              <a:ext uri="{FF2B5EF4-FFF2-40B4-BE49-F238E27FC236}">
                <a16:creationId xmlns:a16="http://schemas.microsoft.com/office/drawing/2014/main" id="{FCE93508-4D44-0E4A-A295-481F572448A1}"/>
              </a:ext>
            </a:extLst>
          </p:cNvPr>
          <p:cNvSpPr/>
          <p:nvPr userDrawn="1"/>
        </p:nvSpPr>
        <p:spPr>
          <a:xfrm>
            <a:off x="0" y="6051498"/>
            <a:ext cx="12192000" cy="669502"/>
          </a:xfrm>
          <a:custGeom>
            <a:avLst/>
            <a:gdLst>
              <a:gd name="connsiteX0" fmla="*/ 247035 w 12192000"/>
              <a:gd name="connsiteY0" fmla="*/ 0 h 669502"/>
              <a:gd name="connsiteX1" fmla="*/ 12192000 w 12192000"/>
              <a:gd name="connsiteY1" fmla="*/ 0 h 669502"/>
              <a:gd name="connsiteX2" fmla="*/ 12192000 w 12192000"/>
              <a:gd name="connsiteY2" fmla="*/ 243695 h 669502"/>
              <a:gd name="connsiteX3" fmla="*/ 11176813 w 12192000"/>
              <a:gd name="connsiteY3" fmla="*/ 243695 h 669502"/>
              <a:gd name="connsiteX4" fmla="*/ 10933944 w 12192000"/>
              <a:gd name="connsiteY4" fmla="*/ 669502 h 669502"/>
              <a:gd name="connsiteX5" fmla="*/ 4511445 w 12192000"/>
              <a:gd name="connsiteY5" fmla="*/ 669502 h 669502"/>
              <a:gd name="connsiteX6" fmla="*/ 4428838 w 12192000"/>
              <a:gd name="connsiteY6" fmla="*/ 669502 h 669502"/>
              <a:gd name="connsiteX7" fmla="*/ 0 w 12192000"/>
              <a:gd name="connsiteY7" fmla="*/ 669502 h 669502"/>
              <a:gd name="connsiteX8" fmla="*/ 0 w 12192000"/>
              <a:gd name="connsiteY8" fmla="*/ 257024 h 669502"/>
              <a:gd name="connsiteX9" fmla="*/ 248713 w 12192000"/>
              <a:gd name="connsiteY9" fmla="*/ 8311 h 66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69502">
                <a:moveTo>
                  <a:pt x="247035" y="0"/>
                </a:moveTo>
                <a:lnTo>
                  <a:pt x="12192000" y="0"/>
                </a:lnTo>
                <a:lnTo>
                  <a:pt x="12192000" y="243695"/>
                </a:lnTo>
                <a:lnTo>
                  <a:pt x="11176813" y="243695"/>
                </a:lnTo>
                <a:lnTo>
                  <a:pt x="10933944" y="669502"/>
                </a:lnTo>
                <a:lnTo>
                  <a:pt x="4511445" y="669502"/>
                </a:lnTo>
                <a:lnTo>
                  <a:pt x="4428838" y="669502"/>
                </a:lnTo>
                <a:lnTo>
                  <a:pt x="0" y="669502"/>
                </a:lnTo>
                <a:lnTo>
                  <a:pt x="0" y="257024"/>
                </a:lnTo>
                <a:cubicBezTo>
                  <a:pt x="137360" y="257024"/>
                  <a:pt x="248713" y="145671"/>
                  <a:pt x="248713" y="83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/>
          </a:p>
        </p:txBody>
      </p:sp>
      <p:pic>
        <p:nvPicPr>
          <p:cNvPr id="4" name="Afbeelding 3" descr="Afbeelding met klok&#10;&#10;Automatisch gegenereerde beschrijving">
            <a:extLst>
              <a:ext uri="{FF2B5EF4-FFF2-40B4-BE49-F238E27FC236}">
                <a16:creationId xmlns:a16="http://schemas.microsoft.com/office/drawing/2014/main" id="{9615C442-5C88-C242-8A2C-7B2CFD872A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313585" y="6323247"/>
            <a:ext cx="676766" cy="449268"/>
          </a:xfrm>
          <a:prstGeom prst="rect">
            <a:avLst/>
          </a:prstGeom>
        </p:spPr>
      </p:pic>
      <p:pic>
        <p:nvPicPr>
          <p:cNvPr id="12" name="Afbeelding 11" descr="Afbeelding met tekening&#10;&#10;Automatisch gegenereerde beschrijving">
            <a:extLst>
              <a:ext uri="{FF2B5EF4-FFF2-40B4-BE49-F238E27FC236}">
                <a16:creationId xmlns:a16="http://schemas.microsoft.com/office/drawing/2014/main" id="{EAC9156C-1209-954E-AFC7-72C451EE11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6679" y="6463975"/>
            <a:ext cx="862821" cy="170735"/>
          </a:xfrm>
          <a:prstGeom prst="rect">
            <a:avLst/>
          </a:prstGeom>
        </p:spPr>
      </p:pic>
      <p:sp>
        <p:nvSpPr>
          <p:cNvPr id="20" name="Vrije vorm 19">
            <a:extLst>
              <a:ext uri="{FF2B5EF4-FFF2-40B4-BE49-F238E27FC236}">
                <a16:creationId xmlns:a16="http://schemas.microsoft.com/office/drawing/2014/main" id="{A4DC45D3-C4AF-7740-B093-2FAB425225F0}"/>
              </a:ext>
            </a:extLst>
          </p:cNvPr>
          <p:cNvSpPr/>
          <p:nvPr userDrawn="1"/>
        </p:nvSpPr>
        <p:spPr>
          <a:xfrm>
            <a:off x="1" y="5811096"/>
            <a:ext cx="248713" cy="497426"/>
          </a:xfrm>
          <a:custGeom>
            <a:avLst/>
            <a:gdLst>
              <a:gd name="connsiteX0" fmla="*/ 0 w 248713"/>
              <a:gd name="connsiteY0" fmla="*/ 0 h 497426"/>
              <a:gd name="connsiteX1" fmla="*/ 248713 w 248713"/>
              <a:gd name="connsiteY1" fmla="*/ 248713 h 497426"/>
              <a:gd name="connsiteX2" fmla="*/ 0 w 248713"/>
              <a:gd name="connsiteY2" fmla="*/ 497426 h 497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713" h="497426">
                <a:moveTo>
                  <a:pt x="0" y="0"/>
                </a:moveTo>
                <a:cubicBezTo>
                  <a:pt x="137360" y="0"/>
                  <a:pt x="248713" y="111353"/>
                  <a:pt x="248713" y="248713"/>
                </a:cubicBezTo>
                <a:cubicBezTo>
                  <a:pt x="248713" y="386073"/>
                  <a:pt x="137360" y="497426"/>
                  <a:pt x="0" y="49742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16" name="Tijdelijke aanduiding voor tekst 21">
            <a:extLst>
              <a:ext uri="{FF2B5EF4-FFF2-40B4-BE49-F238E27FC236}">
                <a16:creationId xmlns:a16="http://schemas.microsoft.com/office/drawing/2014/main" id="{D0716A22-D758-E949-936E-2D0D97ADC7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05631" y="449591"/>
            <a:ext cx="9626529" cy="52576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FontTx/>
              <a:buNone/>
              <a:defRPr sz="2800" b="1">
                <a:solidFill>
                  <a:schemeClr val="tx1"/>
                </a:solidFill>
                <a:latin typeface="Helvetica" pitchFamily="2" charset="0"/>
              </a:defRPr>
            </a:lvl1pPr>
          </a:lstStyle>
          <a:p>
            <a:pPr lvl="0"/>
            <a:r>
              <a:rPr lang="nl-NL"/>
              <a:t>Titel</a:t>
            </a:r>
          </a:p>
        </p:txBody>
      </p:sp>
      <p:sp>
        <p:nvSpPr>
          <p:cNvPr id="17" name="Tijdelijke aanduiding voor tekst 21">
            <a:extLst>
              <a:ext uri="{FF2B5EF4-FFF2-40B4-BE49-F238E27FC236}">
                <a16:creationId xmlns:a16="http://schemas.microsoft.com/office/drawing/2014/main" id="{AF610B07-14DE-2846-AB4F-1C06ABBAFB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05631" y="1330912"/>
            <a:ext cx="9626529" cy="44801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26000" indent="-2880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200" b="0">
                <a:solidFill>
                  <a:schemeClr val="tx1"/>
                </a:solidFill>
                <a:latin typeface="Helvetica" pitchFamily="2" charset="0"/>
              </a:defRPr>
            </a:lvl1pPr>
          </a:lstStyle>
          <a:p>
            <a:pPr lvl="0"/>
            <a:r>
              <a:rPr lang="nl-NL"/>
              <a:t>Typ hier puntsgewijs de inhoud van je presentatie</a:t>
            </a:r>
          </a:p>
        </p:txBody>
      </p:sp>
    </p:spTree>
    <p:extLst>
      <p:ext uri="{BB962C8B-B14F-4D97-AF65-F5344CB8AC3E}">
        <p14:creationId xmlns:p14="http://schemas.microsoft.com/office/powerpoint/2010/main" val="942259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9689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duurzaamondernemen@amersfoort.n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mersfoort.nl/duurzaamonderneme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ndq5Amy2EuA?si=gUKyCGENQnxHyfIp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428CA70-4CD0-0D4F-879A-096E2E6E82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/>
              <a:t>Ruimte voor Economie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35316D6-A621-CE44-A16B-2D6711CCCDB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58031" y="4836925"/>
            <a:ext cx="8717327" cy="693973"/>
          </a:xfrm>
        </p:spPr>
        <p:txBody>
          <a:bodyPr/>
          <a:lstStyle/>
          <a:p>
            <a:r>
              <a:rPr lang="nl-NL" sz="2400"/>
              <a:t>ALV VAB</a:t>
            </a:r>
          </a:p>
          <a:p>
            <a:endParaRPr lang="nl-NL" sz="2400"/>
          </a:p>
          <a:p>
            <a:r>
              <a:rPr lang="nl-NL" sz="2400"/>
              <a:t>Wethouder Stegeman</a:t>
            </a:r>
          </a:p>
        </p:txBody>
      </p:sp>
      <p:pic>
        <p:nvPicPr>
          <p:cNvPr id="8" name="Tijdelijke aanduiding voor afbeelding 7" descr="Afbeelding met tekst, gebouw, buiten, grond&#10;&#10;Automatisch gegenereerde beschrijving">
            <a:extLst>
              <a:ext uri="{FF2B5EF4-FFF2-40B4-BE49-F238E27FC236}">
                <a16:creationId xmlns:a16="http://schemas.microsoft.com/office/drawing/2014/main" id="{F8581207-DCE6-4C19-9B20-050B1AB8C3D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28927" b="2892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10591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F8C317EB-69DA-2A01-B896-C07AD87497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91254" y="578987"/>
            <a:ext cx="9626529" cy="525769"/>
          </a:xfrm>
        </p:spPr>
        <p:txBody>
          <a:bodyPr lIns="0" tIns="0" rIns="0" bIns="0" anchor="t">
            <a:noAutofit/>
          </a:bodyPr>
          <a:lstStyle/>
          <a:p>
            <a:r>
              <a:rPr lang="nl-NL" dirty="0">
                <a:latin typeface="Helvetica"/>
                <a:cs typeface="Helvetica"/>
              </a:rPr>
              <a:t>Expertisecentrum Energie Regio Amersfoort - wordt aan gewerkt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BEBD4CA-CD31-1AD3-68EE-951A1C2CE0C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05631" y="1330912"/>
            <a:ext cx="10331019" cy="4480184"/>
          </a:xfrm>
        </p:spPr>
        <p:txBody>
          <a:bodyPr lIns="0" tIns="0" rIns="0" bIns="0" anchor="t">
            <a:noAutofit/>
          </a:bodyPr>
          <a:lstStyle/>
          <a:p>
            <a:pPr marL="0" indent="0">
              <a:buNone/>
            </a:pPr>
            <a:r>
              <a:rPr lang="nl-NL">
                <a:latin typeface="Helvetica"/>
                <a:cs typeface="Helvetica"/>
              </a:rPr>
              <a:t>Vanaf Q4 2024: Eén centraal punt van waaruit ondernemers ondersteund worden bij het verduurzamen van hun onderneming. Denk aan:</a:t>
            </a:r>
            <a:endParaRPr lang="nl-NL">
              <a:cs typeface="Helvetica"/>
            </a:endParaRPr>
          </a:p>
          <a:p>
            <a:pPr marL="0" indent="0">
              <a:buNone/>
            </a:pPr>
            <a:endParaRPr lang="nl-NL">
              <a:latin typeface="Helvetica"/>
              <a:cs typeface="Helvetica"/>
            </a:endParaRPr>
          </a:p>
          <a:p>
            <a:pPr marL="342900" indent="-342900"/>
            <a:r>
              <a:rPr lang="nl-NL">
                <a:latin typeface="Helvetica"/>
                <a:cs typeface="Helvetica"/>
              </a:rPr>
              <a:t>Juiste doorverwijzing naar specialistische advisering en onderzoek;</a:t>
            </a:r>
            <a:endParaRPr lang="nl-NL">
              <a:cs typeface="Helvetica" pitchFamily="2" charset="0"/>
            </a:endParaRPr>
          </a:p>
          <a:p>
            <a:pPr marL="342900" indent="-342900"/>
            <a:r>
              <a:rPr lang="nl-NL">
                <a:latin typeface="Helvetica"/>
                <a:cs typeface="Helvetica"/>
              </a:rPr>
              <a:t>Aanvragen van energieadviezen;</a:t>
            </a:r>
            <a:endParaRPr lang="nl-NL">
              <a:cs typeface="Helvetica"/>
            </a:endParaRPr>
          </a:p>
          <a:p>
            <a:pPr marL="342900" indent="-342900"/>
            <a:r>
              <a:rPr lang="nl-NL">
                <a:latin typeface="Helvetica"/>
                <a:cs typeface="Helvetica"/>
              </a:rPr>
              <a:t>Ondersteuning bij het invullen van formulieren voor wettelijke verplichtingen.</a:t>
            </a:r>
            <a:endParaRPr lang="nl-NL">
              <a:cs typeface="Helvetica"/>
            </a:endParaRPr>
          </a:p>
          <a:p>
            <a:pPr marL="342900" indent="-342900"/>
            <a:r>
              <a:rPr lang="en-US" err="1">
                <a:latin typeface="Helvetica"/>
                <a:cs typeface="Calibri"/>
              </a:rPr>
              <a:t>Aanjagen</a:t>
            </a:r>
            <a:r>
              <a:rPr lang="en-US">
                <a:latin typeface="Helvetica"/>
                <a:cs typeface="Calibri"/>
              </a:rPr>
              <a:t> van </a:t>
            </a:r>
            <a:r>
              <a:rPr lang="en-US" err="1">
                <a:latin typeface="Helvetica"/>
                <a:cs typeface="Calibri"/>
              </a:rPr>
              <a:t>samenwerking</a:t>
            </a:r>
            <a:r>
              <a:rPr lang="en-US">
                <a:latin typeface="Helvetica"/>
                <a:cs typeface="Calibri"/>
              </a:rPr>
              <a:t> op </a:t>
            </a:r>
            <a:r>
              <a:rPr lang="en-US" err="1">
                <a:latin typeface="Helvetica"/>
                <a:cs typeface="Calibri"/>
              </a:rPr>
              <a:t>bedrijventerreinen</a:t>
            </a:r>
            <a:r>
              <a:rPr lang="en-US">
                <a:latin typeface="Helvetica"/>
                <a:cs typeface="Calibri"/>
              </a:rPr>
              <a:t>, om </a:t>
            </a:r>
            <a:r>
              <a:rPr lang="en-US" err="1">
                <a:latin typeface="Helvetica"/>
                <a:cs typeface="Calibri"/>
              </a:rPr>
              <a:t>gezamenlijk</a:t>
            </a:r>
            <a:r>
              <a:rPr lang="en-US">
                <a:latin typeface="Helvetica"/>
                <a:cs typeface="Calibri"/>
              </a:rPr>
              <a:t> tot </a:t>
            </a:r>
            <a:r>
              <a:rPr lang="en-US" err="1">
                <a:latin typeface="Helvetica"/>
                <a:cs typeface="Calibri"/>
              </a:rPr>
              <a:t>energie-oplossingen</a:t>
            </a:r>
            <a:r>
              <a:rPr lang="en-US">
                <a:latin typeface="Helvetica"/>
                <a:cs typeface="Calibri"/>
              </a:rPr>
              <a:t> </a:t>
            </a:r>
            <a:r>
              <a:rPr lang="en-US" err="1">
                <a:latin typeface="Helvetica"/>
                <a:cs typeface="Calibri"/>
              </a:rPr>
              <a:t>te</a:t>
            </a:r>
            <a:r>
              <a:rPr lang="en-US">
                <a:latin typeface="Helvetica"/>
                <a:cs typeface="Calibri"/>
              </a:rPr>
              <a:t> </a:t>
            </a:r>
            <a:r>
              <a:rPr lang="en-US" err="1">
                <a:latin typeface="Helvetica"/>
                <a:cs typeface="Calibri"/>
              </a:rPr>
              <a:t>komen</a:t>
            </a:r>
            <a:r>
              <a:rPr lang="en-US">
                <a:latin typeface="Helvetica"/>
                <a:cs typeface="Calibri"/>
              </a:rPr>
              <a:t>. </a:t>
            </a:r>
            <a:endParaRPr lang="nl-NL">
              <a:latin typeface="Helvetica"/>
              <a:cs typeface="Helvetica" pitchFamily="2" charset="0"/>
            </a:endParaRPr>
          </a:p>
          <a:p>
            <a:pPr marL="342900" indent="-342900"/>
            <a:endParaRPr lang="nl-NL">
              <a:cs typeface="Helvetica" pitchFamily="2" charset="0"/>
            </a:endParaRPr>
          </a:p>
          <a:p>
            <a:pPr marL="342900" indent="-342900"/>
            <a:endParaRPr lang="nl-NL">
              <a:cs typeface="Helvetica" pitchFamily="2" charset="0"/>
            </a:endParaRPr>
          </a:p>
          <a:p>
            <a:pPr marL="342900" indent="-342900"/>
            <a:endParaRPr lang="nl-NL">
              <a:cs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937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F8C317EB-69DA-2A01-B896-C07AD87497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0" tIns="0" rIns="0" bIns="0" anchor="t">
            <a:noAutofit/>
          </a:bodyPr>
          <a:lstStyle/>
          <a:p>
            <a:r>
              <a:rPr lang="nl-NL" dirty="0">
                <a:latin typeface="Helvetica"/>
                <a:cs typeface="Helvetica"/>
              </a:rPr>
              <a:t>Expertisecentrum Energie Regio Amersfoort - wordt aan gewerkt</a:t>
            </a:r>
            <a:endParaRPr lang="nl-NL" dirty="0">
              <a:cs typeface="Helvetica"/>
            </a:endParaRP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BEBD4CA-CD31-1AD3-68EE-951A1C2CE0C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lIns="0" tIns="0" rIns="0" bIns="0" anchor="t">
            <a:noAutofit/>
          </a:bodyPr>
          <a:lstStyle/>
          <a:p>
            <a:pPr marL="342900" indent="-342900"/>
            <a:r>
              <a:rPr lang="nl-NL" dirty="0">
                <a:latin typeface="Helvetica"/>
                <a:cs typeface="Helvetica"/>
              </a:rPr>
              <a:t>Regionaal opgezet in publiek-private samenwerking. Concrete invulling van het expertisecentrum wordt nu uitgewerkt. </a:t>
            </a:r>
            <a:endParaRPr lang="nl-NL" dirty="0">
              <a:cs typeface="Helvetica"/>
            </a:endParaRPr>
          </a:p>
          <a:p>
            <a:pPr marL="342900" indent="-342900"/>
            <a:endParaRPr lang="nl-NL">
              <a:latin typeface="Helvetica"/>
              <a:cs typeface="Helvetica"/>
            </a:endParaRPr>
          </a:p>
          <a:p>
            <a:pPr marL="342900" indent="-342900"/>
            <a:r>
              <a:rPr lang="nl-NL" dirty="0">
                <a:latin typeface="Helvetica"/>
                <a:cs typeface="Helvetica"/>
              </a:rPr>
              <a:t>Vertegenwoordiging vanuit ondernemers door Federatie Bedrijvenkringen Regio Amersfoort en VNO-NCW Midden. </a:t>
            </a:r>
          </a:p>
          <a:p>
            <a:pPr marL="342900" indent="-342900"/>
            <a:endParaRPr lang="nl-NL">
              <a:latin typeface="Helvetica"/>
              <a:cs typeface="Helvetica"/>
            </a:endParaRPr>
          </a:p>
          <a:p>
            <a:pPr marL="342900" indent="-342900"/>
            <a:r>
              <a:rPr lang="nl-NL" dirty="0">
                <a:latin typeface="Helvetica"/>
                <a:cs typeface="Helvetica"/>
              </a:rPr>
              <a:t>Onder andere met behulp van financiële middelen vanuit het Rijk. Wordt door Provincie Utrecht aangevraagd. </a:t>
            </a:r>
            <a:endParaRPr lang="nl-NL" dirty="0">
              <a:cs typeface="Helvetica"/>
            </a:endParaRPr>
          </a:p>
          <a:p>
            <a:pPr marL="0" indent="0">
              <a:buNone/>
            </a:pPr>
            <a:endParaRPr lang="nl-NL"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496521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F8C317EB-69DA-2A01-B896-C07AD87497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0" tIns="0" rIns="0" bIns="0" anchor="t">
            <a:noAutofit/>
          </a:bodyPr>
          <a:lstStyle/>
          <a:p>
            <a:r>
              <a:rPr lang="nl-NL">
                <a:latin typeface="Helvetica"/>
                <a:cs typeface="Helvetica"/>
              </a:rPr>
              <a:t>Welke ondersteuning is er nu vanuit Gemeente Amersfoort voor ondernemers?</a:t>
            </a:r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BEBD4CA-CD31-1AD3-68EE-951A1C2CE0C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53137" y="1394785"/>
            <a:ext cx="10840827" cy="4480184"/>
          </a:xfrm>
        </p:spPr>
        <p:txBody>
          <a:bodyPr lIns="0" tIns="0" rIns="0" bIns="0" anchor="t">
            <a:noAutofit/>
          </a:bodyPr>
          <a:lstStyle/>
          <a:p>
            <a:pPr marL="125730" indent="-287655"/>
            <a:r>
              <a:rPr lang="nl-NL" dirty="0">
                <a:latin typeface="Helvetica"/>
                <a:cs typeface="Helvetica"/>
              </a:rPr>
              <a:t>Gratis energieadviezen om te besparen. Nog maar een paar beschikbaar! Deze actie loopt tot en met maart 2024 of totdat het budget op is.</a:t>
            </a:r>
            <a:endParaRPr lang="nl-NL" dirty="0">
              <a:latin typeface="Helvetica"/>
              <a:cs typeface="Helvetica" pitchFamily="2" charset="0"/>
            </a:endParaRPr>
          </a:p>
          <a:p>
            <a:pPr marL="342900" indent="-342900"/>
            <a:r>
              <a:rPr lang="nl-NL" dirty="0">
                <a:latin typeface="Helvetica"/>
                <a:cs typeface="Helvetica"/>
              </a:rPr>
              <a:t>Gratis hulp bij aanvragen van relevante subsidies voor verduurzaming van de onderneming. Loopt in ieder geval tot en met juni 2024.</a:t>
            </a:r>
          </a:p>
          <a:p>
            <a:pPr marL="342900" indent="-342900"/>
            <a:r>
              <a:rPr lang="nl-NL" dirty="0">
                <a:latin typeface="Helvetica"/>
                <a:cs typeface="Helvetica"/>
              </a:rPr>
              <a:t>Gratis advies over zonnepanelen op je </a:t>
            </a:r>
            <a:r>
              <a:rPr lang="nl-NL" dirty="0" err="1">
                <a:latin typeface="Helvetica"/>
                <a:cs typeface="Helvetica"/>
              </a:rPr>
              <a:t>bedrijfsdak</a:t>
            </a:r>
            <a:r>
              <a:rPr lang="nl-NL" dirty="0">
                <a:latin typeface="Helvetica"/>
                <a:cs typeface="Helvetica"/>
              </a:rPr>
              <a:t> - oplossingen in tijden van netcongestie.</a:t>
            </a:r>
            <a:endParaRPr lang="nl-NL" dirty="0">
              <a:cs typeface="Helvetica"/>
            </a:endParaRPr>
          </a:p>
          <a:p>
            <a:pPr marL="342900" indent="-342900"/>
            <a:endParaRPr lang="nl-NL" dirty="0">
              <a:latin typeface="Helvetica"/>
              <a:cs typeface="Helvetica"/>
            </a:endParaRPr>
          </a:p>
          <a:p>
            <a:pPr marL="0" indent="0">
              <a:buNone/>
            </a:pPr>
            <a:r>
              <a:rPr lang="nl-NL" dirty="0">
                <a:latin typeface="Helvetica"/>
                <a:cs typeface="Helvetica"/>
              </a:rPr>
              <a:t>Mail: </a:t>
            </a:r>
            <a:r>
              <a:rPr lang="nl-NL" dirty="0">
                <a:latin typeface="Helvetica"/>
                <a:cs typeface="Helvetica"/>
                <a:hlinkClick r:id="rId3"/>
              </a:rPr>
              <a:t>duurzaamondernemen@amersfoort.nl</a:t>
            </a:r>
            <a:r>
              <a:rPr lang="nl-NL" dirty="0">
                <a:latin typeface="Helvetica"/>
                <a:cs typeface="Helvetica"/>
              </a:rPr>
              <a:t> </a:t>
            </a:r>
            <a:endParaRPr lang="nl-NL" dirty="0">
              <a:cs typeface="Helvetica" pitchFamily="2" charset="0"/>
            </a:endParaRPr>
          </a:p>
          <a:p>
            <a:pPr marL="0" indent="0">
              <a:buNone/>
            </a:pPr>
            <a:r>
              <a:rPr lang="nl-NL" dirty="0">
                <a:latin typeface="Helvetica"/>
                <a:cs typeface="Helvetica"/>
              </a:rPr>
              <a:t>Website: </a:t>
            </a:r>
            <a:r>
              <a:rPr lang="nl-NL" dirty="0">
                <a:latin typeface="Helvetica"/>
                <a:cs typeface="Helvetica"/>
                <a:hlinkClick r:id="rId4"/>
              </a:rPr>
              <a:t>www.amersfoort.nl/duurzaamondernemen</a:t>
            </a:r>
            <a:r>
              <a:rPr lang="nl-NL" dirty="0">
                <a:latin typeface="Helvetica"/>
                <a:cs typeface="Helvetica"/>
              </a:rPr>
              <a:t>. </a:t>
            </a:r>
            <a:endParaRPr lang="nl-NL" dirty="0">
              <a:cs typeface="Helvetica" pitchFamily="2" charset="0"/>
            </a:endParaRPr>
          </a:p>
          <a:p>
            <a:pPr marL="342900" indent="-342900"/>
            <a:endParaRPr lang="nl-NL"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904100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119E0BB4-88F3-822D-B26D-C39C0140CA1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/>
              <a:t>2. Opgave Economie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A60D27B-7A79-3A39-7B71-DA9C04BAA99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>
                <a:hlinkClick r:id="rId3"/>
              </a:rPr>
              <a:t>https://youtu.be/ndq5Amy2EuA?si=gUKyCGENQnxHyfIp</a:t>
            </a:r>
            <a:endParaRPr lang="nl-NL"/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0753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501E141E-3A63-47BE-B868-B30C457814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/>
              <a:t>Opgave Economie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4909CCD-0C40-468D-431F-73DB83A425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08" t="9018" r="5500"/>
          <a:stretch/>
        </p:blipFill>
        <p:spPr>
          <a:xfrm>
            <a:off x="1305631" y="1034995"/>
            <a:ext cx="8468139" cy="479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076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30E39BD2-876A-416F-E965-471754DFBB0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/>
              <a:t>Omgevingsvisie vastgesteld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C58FCDB-4F4F-5360-5038-1083DD8CCC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/>
              <a:t>Omgevingswet (visie, programma’s, plannen)</a:t>
            </a:r>
          </a:p>
          <a:p>
            <a:r>
              <a:rPr lang="nl-NL"/>
              <a:t>Evenwichtige groei 2030 en daarna</a:t>
            </a:r>
          </a:p>
          <a:p>
            <a:r>
              <a:rPr lang="nl-NL"/>
              <a:t>Hoofdlijnen</a:t>
            </a:r>
          </a:p>
          <a:p>
            <a:r>
              <a:rPr lang="nl-NL"/>
              <a:t>6 ontwikkel opgaven</a:t>
            </a:r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3635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9127779A-247B-494A-B26B-829358ABBDA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05631" y="449591"/>
            <a:ext cx="9626529" cy="724116"/>
          </a:xfrm>
        </p:spPr>
        <p:txBody>
          <a:bodyPr/>
          <a:lstStyle/>
          <a:p>
            <a:pPr marL="450850" indent="-450850"/>
            <a:r>
              <a:rPr lang="nl-NL"/>
              <a:t> 	Omgevingsvisie opgave 5: Veerkrachtige Economie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BEC30A9-D6BD-49A9-94DE-B53D8D2F317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05632" y="1330912"/>
            <a:ext cx="9505803" cy="4480184"/>
          </a:xfrm>
        </p:spPr>
        <p:txBody>
          <a:bodyPr/>
          <a:lstStyle/>
          <a:p>
            <a:pPr marL="0" indent="0">
              <a:buNone/>
            </a:pPr>
            <a:r>
              <a:rPr lang="nl-NL" sz="2400">
                <a:latin typeface="+mn-lt"/>
              </a:rPr>
              <a:t>Ambitie: Behoud woon/werk functie stad… </a:t>
            </a:r>
          </a:p>
          <a:p>
            <a:pPr lvl="1"/>
            <a:r>
              <a:rPr lang="nl-NL"/>
              <a:t>Evenredige groei werkgelegenheid versus beroepsbevolking (850/1000)</a:t>
            </a:r>
          </a:p>
          <a:p>
            <a:pPr marL="0" indent="0">
              <a:buNone/>
            </a:pPr>
            <a:r>
              <a:rPr lang="nl-NL" sz="2400">
                <a:latin typeface="+mn-lt"/>
              </a:rPr>
              <a:t>Deel opgaven:</a:t>
            </a:r>
          </a:p>
          <a:p>
            <a:pPr marL="342900" indent="-342900"/>
            <a:r>
              <a:rPr lang="nl-NL" sz="2400">
                <a:latin typeface="+mn-lt"/>
              </a:rPr>
              <a:t>Ruimte </a:t>
            </a:r>
            <a:r>
              <a:rPr lang="nl-NL" sz="2400">
                <a:latin typeface="+mn-lt"/>
                <a:sym typeface="Wingdings" panose="05000000000000000000" pitchFamily="2" charset="2"/>
              </a:rPr>
              <a:t> kwantitatief/kwalitatief  juiste bedrijf op de juiste plek</a:t>
            </a:r>
            <a:endParaRPr lang="nl-NL" sz="2400">
              <a:latin typeface="+mn-lt"/>
            </a:endParaRPr>
          </a:p>
          <a:p>
            <a:r>
              <a:rPr lang="nl-NL" sz="2400">
                <a:latin typeface="+mn-lt"/>
              </a:rPr>
              <a:t>Werkgelegenheid </a:t>
            </a:r>
            <a:r>
              <a:rPr lang="nl-NL" sz="2400">
                <a:latin typeface="+mn-lt"/>
                <a:sym typeface="Wingdings" panose="05000000000000000000" pitchFamily="2" charset="2"/>
              </a:rPr>
              <a:t> passende banen/opleidingen</a:t>
            </a:r>
            <a:endParaRPr lang="nl-NL" sz="2400">
              <a:latin typeface="+mn-lt"/>
            </a:endParaRPr>
          </a:p>
          <a:p>
            <a:r>
              <a:rPr lang="nl-NL" sz="2400">
                <a:latin typeface="+mn-lt"/>
              </a:rPr>
              <a:t>Energietransitie en circulariteit </a:t>
            </a:r>
            <a:r>
              <a:rPr lang="nl-NL" sz="2400">
                <a:latin typeface="+mn-lt"/>
                <a:sym typeface="Wingdings" panose="05000000000000000000" pitchFamily="2" charset="2"/>
              </a:rPr>
              <a:t> transitie, kosten, kansen</a:t>
            </a:r>
          </a:p>
          <a:p>
            <a:r>
              <a:rPr lang="nl-NL" sz="2400">
                <a:latin typeface="+mn-lt"/>
              </a:rPr>
              <a:t>Innovatie </a:t>
            </a:r>
            <a:r>
              <a:rPr lang="nl-NL" sz="2400">
                <a:latin typeface="+mn-lt"/>
                <a:sym typeface="Wingdings" panose="05000000000000000000" pitchFamily="2" charset="2"/>
              </a:rPr>
              <a:t> samenwerking kansrijke sectoren (Earth Valley, Health Cluster, MKB, Vrijetijdseconomie)</a:t>
            </a:r>
            <a:endParaRPr lang="nl-NL" sz="24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16348750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9127779A-247B-494A-B26B-829358ABBDA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05631" y="449591"/>
            <a:ext cx="9626529" cy="724116"/>
          </a:xfrm>
        </p:spPr>
        <p:txBody>
          <a:bodyPr/>
          <a:lstStyle/>
          <a:p>
            <a:pPr marL="450850" indent="-450850"/>
            <a:r>
              <a:rPr lang="nl-NL"/>
              <a:t> 	Maar ook: </a:t>
            </a:r>
            <a:r>
              <a:rPr lang="nl-NL" sz="2800"/>
              <a:t>ECONOMIE ALS MIDDEL </a:t>
            </a:r>
          </a:p>
          <a:p>
            <a:pPr marL="450850" indent="-450850"/>
            <a:endParaRPr lang="nl-NL" sz="320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BEC30A9-D6BD-49A9-94DE-B53D8D2F317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05632" y="1330912"/>
            <a:ext cx="9505803" cy="4480184"/>
          </a:xfrm>
        </p:spPr>
        <p:txBody>
          <a:bodyPr/>
          <a:lstStyle/>
          <a:p>
            <a:pPr marL="0" indent="0">
              <a:buNone/>
            </a:pPr>
            <a:r>
              <a:rPr lang="nl-NL" sz="2400">
                <a:latin typeface="+mn-lt"/>
              </a:rPr>
              <a:t>Sturen op economische ontwikkeling waardoor de stad: </a:t>
            </a:r>
            <a:br>
              <a:rPr lang="nl-NL" sz="2400">
                <a:latin typeface="+mn-lt"/>
              </a:rPr>
            </a:br>
            <a:endParaRPr lang="nl-NL" sz="2400">
              <a:latin typeface="+mn-lt"/>
            </a:endParaRPr>
          </a:p>
          <a:p>
            <a:pPr lvl="1"/>
            <a:r>
              <a:rPr lang="nl-NL"/>
              <a:t>Groener en gezonder wordt </a:t>
            </a:r>
          </a:p>
          <a:p>
            <a:pPr lvl="2"/>
            <a:r>
              <a:rPr lang="nl-NL"/>
              <a:t>vergroening bedrijventerreinen, efficiënt ruimtegebruik, health cluster</a:t>
            </a:r>
          </a:p>
          <a:p>
            <a:pPr lvl="1"/>
            <a:r>
              <a:rPr lang="nl-NL"/>
              <a:t>Duurzamer wordt </a:t>
            </a:r>
          </a:p>
          <a:p>
            <a:pPr lvl="2"/>
            <a:r>
              <a:rPr lang="nl-NL"/>
              <a:t>Energietransitie, circulaire economie, duurzame mobiliteit</a:t>
            </a:r>
          </a:p>
          <a:p>
            <a:pPr lvl="1"/>
            <a:r>
              <a:rPr lang="nl-NL"/>
              <a:t>Leefbaarder wordt </a:t>
            </a:r>
          </a:p>
          <a:p>
            <a:pPr lvl="2"/>
            <a:r>
              <a:rPr lang="nl-NL"/>
              <a:t>voorzieningen, dienstverlening, leefklimaat</a:t>
            </a:r>
          </a:p>
          <a:p>
            <a:pPr lvl="1"/>
            <a:r>
              <a:rPr lang="nl-NL"/>
              <a:t>Inclusiever wordt</a:t>
            </a:r>
          </a:p>
          <a:p>
            <a:pPr lvl="2"/>
            <a:r>
              <a:rPr lang="nl-NL"/>
              <a:t>onderwijs, arbeidsparticipatie, impact ondernemen</a:t>
            </a:r>
          </a:p>
        </p:txBody>
      </p:sp>
    </p:spTree>
    <p:extLst>
      <p:ext uri="{BB962C8B-B14F-4D97-AF65-F5344CB8AC3E}">
        <p14:creationId xmlns:p14="http://schemas.microsoft.com/office/powerpoint/2010/main" val="2057563394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59DF691B-4FF4-2239-E23A-EA820C2035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sz="2800">
                <a:latin typeface="+mn-lt"/>
              </a:rPr>
              <a:t>Uitwerking Omgevingsprogramma</a:t>
            </a:r>
          </a:p>
          <a:p>
            <a:r>
              <a:rPr lang="nl-NL">
                <a:latin typeface="+mn-lt"/>
              </a:rPr>
              <a:t>Werklocaties</a:t>
            </a:r>
            <a:endParaRPr lang="nl-NL" sz="2800">
              <a:latin typeface="+mn-lt"/>
            </a:endParaRPr>
          </a:p>
          <a:p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CD7D8FE3-57EB-F008-41DF-984087D6661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68309" y="2039887"/>
            <a:ext cx="9626529" cy="4480184"/>
          </a:xfrm>
        </p:spPr>
        <p:txBody>
          <a:bodyPr/>
          <a:lstStyle/>
          <a:p>
            <a:pPr lvl="1">
              <a:lnSpc>
                <a:spcPct val="150000"/>
              </a:lnSpc>
            </a:pPr>
            <a:r>
              <a:rPr lang="nl-NL" b="1"/>
              <a:t>Regels/uitgangspunten per type gebied</a:t>
            </a:r>
          </a:p>
          <a:p>
            <a:pPr lvl="1">
              <a:lnSpc>
                <a:spcPct val="150000"/>
              </a:lnSpc>
            </a:pPr>
            <a:r>
              <a:rPr lang="nl-NL" b="1"/>
              <a:t>Beschrijving economie en programma bij:</a:t>
            </a:r>
          </a:p>
          <a:p>
            <a:pPr lvl="2">
              <a:lnSpc>
                <a:spcPct val="150000"/>
              </a:lnSpc>
            </a:pPr>
            <a:r>
              <a:rPr lang="nl-NL" b="1"/>
              <a:t>Bedrijventerreinen</a:t>
            </a:r>
          </a:p>
          <a:p>
            <a:pPr lvl="2">
              <a:lnSpc>
                <a:spcPct val="150000"/>
              </a:lnSpc>
            </a:pPr>
            <a:r>
              <a:rPr lang="nl-NL" b="1"/>
              <a:t>Gemengde gebieden (spoorzones)</a:t>
            </a:r>
          </a:p>
          <a:p>
            <a:pPr lvl="2">
              <a:lnSpc>
                <a:spcPct val="150000"/>
              </a:lnSpc>
            </a:pPr>
            <a:r>
              <a:rPr lang="nl-NL" b="1"/>
              <a:t>Woonwijken</a:t>
            </a:r>
          </a:p>
          <a:p>
            <a:pPr lvl="2">
              <a:lnSpc>
                <a:spcPct val="150000"/>
              </a:lnSpc>
            </a:pPr>
            <a:r>
              <a:rPr lang="nl-NL" b="1"/>
              <a:t>Voorzieningengebieden</a:t>
            </a:r>
          </a:p>
          <a:p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E1F73841-CEF4-5A44-5C2A-C64F0F17A7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05" t="17676" r="6317" b="17146"/>
          <a:stretch/>
        </p:blipFill>
        <p:spPr>
          <a:xfrm>
            <a:off x="8479098" y="223200"/>
            <a:ext cx="3279914" cy="2427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594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9127779A-247B-494A-B26B-829358ABBDA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05631" y="449591"/>
            <a:ext cx="9626529" cy="724116"/>
          </a:xfrm>
        </p:spPr>
        <p:txBody>
          <a:bodyPr/>
          <a:lstStyle/>
          <a:p>
            <a:pPr marL="450850" indent="-450850"/>
            <a:r>
              <a:rPr lang="nl-NL"/>
              <a:t> 	Ruimte voor Economie</a:t>
            </a:r>
            <a:endParaRPr lang="nl-NL" sz="320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BEC30A9-D6BD-49A9-94DE-B53D8D2F317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65993" y="925229"/>
            <a:ext cx="9505803" cy="4480184"/>
          </a:xfrm>
        </p:spPr>
        <p:txBody>
          <a:bodyPr/>
          <a:lstStyle/>
          <a:p>
            <a:r>
              <a:rPr lang="nl-NL" sz="2000" b="1">
                <a:latin typeface="+mn-lt"/>
              </a:rPr>
              <a:t>Bedrijventerreinen</a:t>
            </a:r>
          </a:p>
          <a:p>
            <a:pPr lvl="1"/>
            <a:r>
              <a:rPr lang="nl-NL" sz="2000"/>
              <a:t>Nieuw: </a:t>
            </a:r>
            <a:r>
              <a:rPr lang="nl-NL" sz="2000" err="1"/>
              <a:t>Bovenduist</a:t>
            </a:r>
            <a:r>
              <a:rPr lang="nl-NL" sz="2000"/>
              <a:t> (netto 9 hectare)</a:t>
            </a:r>
          </a:p>
          <a:p>
            <a:pPr lvl="1"/>
            <a:r>
              <a:rPr lang="nl-NL" sz="2000"/>
              <a:t>Bestaand intensiveren + prioriteren/positioneren</a:t>
            </a:r>
          </a:p>
          <a:p>
            <a:pPr lvl="1"/>
            <a:r>
              <a:rPr lang="nl-NL" sz="2000"/>
              <a:t>Regionale Bedrijventerreinenstrategie</a:t>
            </a:r>
          </a:p>
          <a:p>
            <a:r>
              <a:rPr lang="nl-NL" sz="2000" b="1">
                <a:latin typeface="+mn-lt"/>
              </a:rPr>
              <a:t>Gemengde gebieden </a:t>
            </a:r>
            <a:r>
              <a:rPr lang="nl-NL" sz="2000">
                <a:latin typeface="+mn-lt"/>
              </a:rPr>
              <a:t>(Spoorzones)</a:t>
            </a:r>
          </a:p>
          <a:p>
            <a:pPr lvl="1"/>
            <a:r>
              <a:rPr lang="nl-NL" sz="2000"/>
              <a:t>Wonen + Werken</a:t>
            </a:r>
          </a:p>
          <a:p>
            <a:pPr lvl="1"/>
            <a:r>
              <a:rPr lang="nl-NL" sz="2000"/>
              <a:t>Complementair</a:t>
            </a:r>
          </a:p>
          <a:p>
            <a:r>
              <a:rPr lang="nl-NL" sz="2000" b="1">
                <a:latin typeface="+mn-lt"/>
              </a:rPr>
              <a:t>Wijkeconomie</a:t>
            </a:r>
          </a:p>
          <a:p>
            <a:pPr lvl="1"/>
            <a:r>
              <a:rPr lang="nl-NL" sz="2000"/>
              <a:t>Aan huis</a:t>
            </a:r>
          </a:p>
          <a:p>
            <a:pPr lvl="1"/>
            <a:r>
              <a:rPr lang="nl-NL" sz="2000"/>
              <a:t>Consument en ondernemersgerichte functies</a:t>
            </a:r>
          </a:p>
          <a:p>
            <a:r>
              <a:rPr lang="nl-NL" sz="2000" b="1">
                <a:latin typeface="+mn-lt"/>
              </a:rPr>
              <a:t>Voorzieningen gebieden</a:t>
            </a:r>
          </a:p>
          <a:p>
            <a:pPr lvl="1"/>
            <a:r>
              <a:rPr lang="nl-NL" sz="2000"/>
              <a:t>Binnenstad</a:t>
            </a:r>
          </a:p>
          <a:p>
            <a:pPr lvl="1"/>
            <a:r>
              <a:rPr lang="nl-NL" sz="2000"/>
              <a:t>Winkelgebieden</a:t>
            </a:r>
          </a:p>
          <a:p>
            <a:pPr lvl="1"/>
            <a:r>
              <a:rPr lang="nl-NL" sz="2000"/>
              <a:t>Cultuur/sport/recreatie/zorg</a:t>
            </a:r>
          </a:p>
        </p:txBody>
      </p:sp>
    </p:spTree>
    <p:extLst>
      <p:ext uri="{BB962C8B-B14F-4D97-AF65-F5344CB8AC3E}">
        <p14:creationId xmlns:p14="http://schemas.microsoft.com/office/powerpoint/2010/main" val="2459427874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FB0CCE27-B82F-7746-5081-5EA932AB8F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/>
              <a:t>Planning, participatie en besluitvorming omgevingsprogramma werklocaties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538C479-2BD3-95EC-E8C2-0CB77FAF5B6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/>
              <a:t>Eind maart vrijgeven voor inspraak en participatie</a:t>
            </a:r>
          </a:p>
          <a:p>
            <a:pPr lvl="1"/>
            <a:r>
              <a:rPr lang="nl-NL"/>
              <a:t>VAB wordt actief betrokken</a:t>
            </a:r>
          </a:p>
          <a:p>
            <a:pPr lvl="1"/>
            <a:r>
              <a:rPr lang="nl-NL"/>
              <a:t>26 april Ondernemersontbijt</a:t>
            </a:r>
          </a:p>
          <a:p>
            <a:r>
              <a:rPr lang="nl-NL"/>
              <a:t>Begin mei naar raad (met zienswijzen en wensen en bedenkingen)</a:t>
            </a:r>
          </a:p>
          <a:p>
            <a:r>
              <a:rPr lang="nl-NL"/>
              <a:t>Eind mei vaststelling College</a:t>
            </a:r>
          </a:p>
          <a:p>
            <a:r>
              <a:rPr lang="nl-NL"/>
              <a:t>Incl. uitvoeringsprogramma</a:t>
            </a:r>
          </a:p>
        </p:txBody>
      </p:sp>
    </p:spTree>
    <p:extLst>
      <p:ext uri="{BB962C8B-B14F-4D97-AF65-F5344CB8AC3E}">
        <p14:creationId xmlns:p14="http://schemas.microsoft.com/office/powerpoint/2010/main" val="337184644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Gemeente Amersfoort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39200"/>
      </a:accent1>
      <a:accent2>
        <a:srgbClr val="E30613"/>
      </a:accent2>
      <a:accent3>
        <a:srgbClr val="FFBF5E"/>
      </a:accent3>
      <a:accent4>
        <a:srgbClr val="FA5D66"/>
      </a:accent4>
      <a:accent5>
        <a:srgbClr val="FFE9C9"/>
      </a:accent5>
      <a:accent6>
        <a:srgbClr val="FDC9CC"/>
      </a:accent6>
      <a:hlink>
        <a:srgbClr val="0563C1"/>
      </a:hlink>
      <a:folHlink>
        <a:srgbClr val="954F72"/>
      </a:folHlink>
    </a:clrScheme>
    <a:fontScheme name="Gemeente Amersfoort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Amersfoort 27 juli.potx" id="{396565C4-81A5-4C3F-B8AF-7D26912B3278}" vid="{6C356C37-D71F-4493-AB18-DD36BA2F627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01f879a-f1f2-484b-b1cc-f23e482165c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04769F996E6649B13109C8B669A080" ma:contentTypeVersion="16" ma:contentTypeDescription="Een nieuw document maken." ma:contentTypeScope="" ma:versionID="ac6779ba889ed321a1626d193fec7510">
  <xsd:schema xmlns:xsd="http://www.w3.org/2001/XMLSchema" xmlns:xs="http://www.w3.org/2001/XMLSchema" xmlns:p="http://schemas.microsoft.com/office/2006/metadata/properties" xmlns:ns3="101f879a-f1f2-484b-b1cc-f23e482165c6" xmlns:ns4="e6dafcde-c810-4ada-89da-3ee975af9cf9" targetNamespace="http://schemas.microsoft.com/office/2006/metadata/properties" ma:root="true" ma:fieldsID="fb3a721d44c892a3d9ea6576ed02ff3c" ns3:_="" ns4:_="">
    <xsd:import namespace="101f879a-f1f2-484b-b1cc-f23e482165c6"/>
    <xsd:import namespace="e6dafcde-c810-4ada-89da-3ee975af9cf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1f879a-f1f2-484b-b1cc-f23e482165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dafcde-c810-4ada-89da-3ee975af9cf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89ACB31-6568-4BFB-AB48-5E9B42250E59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e6dafcde-c810-4ada-89da-3ee975af9cf9"/>
    <ds:schemaRef ds:uri="http://purl.org/dc/elements/1.1/"/>
    <ds:schemaRef ds:uri="101f879a-f1f2-484b-b1cc-f23e482165c6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07F9D5D-58A7-4E42-8C61-CFAF6D0978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A4CC870-67F4-4842-8C6D-875D1AC6D4B1}">
  <ds:schemaRefs>
    <ds:schemaRef ds:uri="101f879a-f1f2-484b-b1cc-f23e482165c6"/>
    <ds:schemaRef ds:uri="e6dafcde-c810-4ada-89da-3ee975af9cf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21</TotalTime>
  <Words>514</Words>
  <Application>Microsoft Macintosh PowerPoint</Application>
  <PresentationFormat>Breedbeeld</PresentationFormat>
  <Paragraphs>94</Paragraphs>
  <Slides>12</Slides>
  <Notes>12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6" baseType="lpstr">
      <vt:lpstr>Arial</vt:lpstr>
      <vt:lpstr>Calibri</vt:lpstr>
      <vt:lpstr>Helvetica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Presentatie inwerk programma raad.pptx</dc:title>
  <dc:creator>Marco van Hoek</dc:creator>
  <cp:lastModifiedBy>Ton Voortman</cp:lastModifiedBy>
  <cp:revision>52</cp:revision>
  <cp:lastPrinted>2022-11-30T15:40:36Z</cp:lastPrinted>
  <dcterms:created xsi:type="dcterms:W3CDTF">2022-02-01T11:10:26Z</dcterms:created>
  <dcterms:modified xsi:type="dcterms:W3CDTF">2024-03-05T14:22:12Z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0x0101002304769F996E6649B13109C8B669A080</vt:lpwstr>
  </property>
  <property fmtid="{D5CDD505-2E9C-101B-9397-08002B2CF9AE}" pid="3" name="Thema">
    <vt:lpwstr/>
  </property>
  <property fmtid="{D5CDD505-2E9C-101B-9397-08002B2CF9AE}" pid="4" name="qnh_Documenttype">
    <vt:lpwstr>1;#Rapport|85a594fe-3106-46ac-b3c0-b464bec78302</vt:lpwstr>
  </property>
  <property fmtid="{D5CDD505-2E9C-101B-9397-08002B2CF9AE}" pid="5" name="qnh_Project fase">
    <vt:lpwstr/>
  </property>
</Properties>
</file>